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3600" b="1" cap="none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3600" b="1" cap="none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399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54" name="Shape 254"/>
          <p:cNvCxnSpPr/>
          <p:nvPr/>
        </p:nvCxnSpPr>
        <p:spPr>
          <a:xfrm rot="5400000">
            <a:off x="1128157" y="3221338"/>
            <a:ext cx="3017519" cy="793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Shape 256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52400" y="1901951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2600" b="1" cap="none" baseline="0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152400" y="3273551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chemeClr val="lt2"/>
              </a:buClr>
              <a:buFont typeface="Arial"/>
              <a:buNone/>
              <a:defRPr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0" y="1563624"/>
            <a:ext cx="2761487" cy="3313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65" name="Shape 265"/>
          <p:cNvCxnSpPr/>
          <p:nvPr/>
        </p:nvCxnSpPr>
        <p:spPr>
          <a:xfrm rot="5400000">
            <a:off x="1128157" y="3221338"/>
            <a:ext cx="3017519" cy="793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Shape 266"/>
          <p:cNvCxnSpPr/>
          <p:nvPr/>
        </p:nvCxnSpPr>
        <p:spPr>
          <a:xfrm>
            <a:off x="0" y="1712975"/>
            <a:ext cx="2651760" cy="1587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Shape 267"/>
          <p:cNvCxnSpPr/>
          <p:nvPr/>
        </p:nvCxnSpPr>
        <p:spPr>
          <a:xfrm>
            <a:off x="0" y="4733544"/>
            <a:ext cx="2651760" cy="1587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55447" y="1905000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600" b="1" cap="none" baseline="0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3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FFFFFF"/>
              </a:buClr>
              <a:buNone/>
              <a:defRPr sz="1800">
                <a:solidFill>
                  <a:srgbClr val="FFFFFF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3600" b="1" cap="none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2245" algn="l" rtl="0">
              <a:spcBef>
                <a:spcPts val="480"/>
              </a:spcBef>
              <a:buClr>
                <a:srgbClr val="ABC2C8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548640" indent="-116840" algn="l" rtl="0">
              <a:spcBef>
                <a:spcPts val="400"/>
              </a:spcBef>
              <a:buClr>
                <a:srgbClr val="ABC2C8"/>
              </a:buClr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914400" indent="-1524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</a:defRPr>
            </a:lvl3pPr>
            <a:lvl4pPr marL="1188720" indent="-16636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1463040" indent="-170814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aseline="0">
                <a:solidFill>
                  <a:schemeClr val="lt2"/>
                </a:solidFill>
              </a:defRPr>
            </a:lvl5pPr>
            <a:lvl6pPr marL="1691640" indent="-132714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6pPr>
            <a:lvl7pPr marL="192024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7pPr>
            <a:lvl8pPr marL="2148840" indent="-132714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8pPr>
            <a:lvl9pPr marL="237744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3600" b="1" cap="none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2245" algn="l" rtl="0">
              <a:spcBef>
                <a:spcPts val="480"/>
              </a:spcBef>
              <a:buClr>
                <a:srgbClr val="ABC2C8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548640" indent="-116840" algn="l" rtl="0">
              <a:spcBef>
                <a:spcPts val="400"/>
              </a:spcBef>
              <a:buClr>
                <a:srgbClr val="ABC2C8"/>
              </a:buClr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914400" indent="-1524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</a:defRPr>
            </a:lvl3pPr>
            <a:lvl4pPr marL="1188720" indent="-16636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1463040" indent="-170814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aseline="0">
                <a:solidFill>
                  <a:schemeClr val="lt2"/>
                </a:solidFill>
              </a:defRPr>
            </a:lvl5pPr>
            <a:lvl6pPr marL="1691640" indent="-132714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6pPr>
            <a:lvl7pPr marL="192024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7pPr>
            <a:lvl8pPr marL="2148840" indent="-132714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8pPr>
            <a:lvl9pPr marL="237744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0" y="-30476"/>
            <a:ext cx="9067800" cy="6889273"/>
            <a:chOff x="0" y="-30476"/>
            <a:chExt cx="9067800" cy="6889273"/>
          </a:xfrm>
        </p:grpSpPr>
        <p:cxnSp>
          <p:nvCxnSpPr>
            <p:cNvPr id="31" name="Shape 31"/>
            <p:cNvCxnSpPr/>
            <p:nvPr/>
          </p:nvCxnSpPr>
          <p:spPr>
            <a:xfrm rot="-5400000" flipH="1">
              <a:off x="-1447800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Shape 32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 rot="-5400000" flipH="1">
              <a:off x="-3124200" y="3276600"/>
              <a:ext cx="685800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 rot="-5400000" flipH="1">
              <a:off x="-2819400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 rot="-5400000" flipH="1">
              <a:off x="-2438400" y="3124200"/>
              <a:ext cx="6858000" cy="609599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5400000">
              <a:off x="-914400" y="3276600"/>
              <a:ext cx="685800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5400000">
              <a:off x="-1855470" y="3227070"/>
              <a:ext cx="6858000" cy="403859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 flipH="1">
              <a:off x="-2362200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 flipH="1">
              <a:off x="-2133600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 flipH="1">
              <a:off x="1066799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 flipH="1">
              <a:off x="876299" y="3238500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5400000">
              <a:off x="1028699" y="3238500"/>
              <a:ext cx="6858000" cy="381000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5400000">
              <a:off x="-152399" y="3429000"/>
              <a:ext cx="6858000" cy="1587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5400000">
              <a:off x="-190498" y="3238500"/>
              <a:ext cx="6858000" cy="381000"/>
            </a:xfrm>
            <a:prstGeom prst="straightConnector1">
              <a:avLst/>
            </a:prstGeom>
            <a:noFill/>
            <a:ln w="5080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60"/>
            <p:cNvCxnSpPr/>
            <p:nvPr/>
          </p:nvCxnSpPr>
          <p:spPr>
            <a:xfrm rot="-5400000" flipH="1">
              <a:off x="380999" y="3200400"/>
              <a:ext cx="685800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Shape 61"/>
            <p:cNvCxnSpPr/>
            <p:nvPr/>
          </p:nvCxnSpPr>
          <p:spPr>
            <a:xfrm rot="-5400000" flipH="1">
              <a:off x="-609600" y="3276600"/>
              <a:ext cx="685800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 rot="-5400000" flipH="1">
              <a:off x="685800" y="3352799"/>
              <a:ext cx="6858000" cy="152401"/>
            </a:xfrm>
            <a:prstGeom prst="straightConnector1">
              <a:avLst/>
            </a:prstGeom>
            <a:noFill/>
            <a:ln w="5080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Shape 63"/>
            <p:cNvCxnSpPr/>
            <p:nvPr/>
          </p:nvCxnSpPr>
          <p:spPr>
            <a:xfrm rot="-5400000" flipH="1">
              <a:off x="-304800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64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 rot="5400000">
              <a:off x="1600199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 rot="5400000">
              <a:off x="659130" y="3227070"/>
              <a:ext cx="6858000" cy="403859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rot="-5400000" flipH="1">
              <a:off x="-128586" y="3252788"/>
              <a:ext cx="6858000" cy="352425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 rot="-5400000" flipH="1">
              <a:off x="560069" y="3326130"/>
              <a:ext cx="685800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 rot="-5400000" flipH="1">
              <a:off x="152399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 rot="-5400000" flipH="1">
              <a:off x="380999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 rot="-5400000" flipH="1">
              <a:off x="2743199" y="3352801"/>
              <a:ext cx="6858000" cy="152399"/>
            </a:xfrm>
            <a:prstGeom prst="straightConnector1">
              <a:avLst/>
            </a:prstGeom>
            <a:noFill/>
            <a:ln w="5080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 rot="5400000">
              <a:off x="2705099" y="3238501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/>
            <p:nvPr/>
          </p:nvCxnSpPr>
          <p:spPr>
            <a:xfrm rot="5400000">
              <a:off x="1828800" y="3276600"/>
              <a:ext cx="6857999" cy="304799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Shape 77"/>
            <p:cNvCxnSpPr/>
            <p:nvPr/>
          </p:nvCxnSpPr>
          <p:spPr>
            <a:xfrm rot="-5400000" flipH="1">
              <a:off x="1066799" y="3200402"/>
              <a:ext cx="685800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78"/>
            <p:cNvCxnSpPr/>
            <p:nvPr/>
          </p:nvCxnSpPr>
          <p:spPr>
            <a:xfrm rot="-5400000" flipH="1">
              <a:off x="2362200" y="3352800"/>
              <a:ext cx="6858000" cy="152401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 rot="5400000">
              <a:off x="2646044" y="2722246"/>
              <a:ext cx="6858000" cy="141351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Shape 80"/>
            <p:cNvCxnSpPr/>
            <p:nvPr/>
          </p:nvCxnSpPr>
          <p:spPr>
            <a:xfrm rot="5400000">
              <a:off x="3048951" y="3277553"/>
              <a:ext cx="6858000" cy="302895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Shape 81"/>
            <p:cNvCxnSpPr/>
            <p:nvPr/>
          </p:nvCxnSpPr>
          <p:spPr>
            <a:xfrm rot="5400000">
              <a:off x="2895599" y="3276601"/>
              <a:ext cx="685800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Shape 82"/>
            <p:cNvCxnSpPr/>
            <p:nvPr/>
          </p:nvCxnSpPr>
          <p:spPr>
            <a:xfrm rot="5400000">
              <a:off x="2388869" y="3227071"/>
              <a:ext cx="6858000" cy="403859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-5400000" flipH="1">
              <a:off x="2236469" y="3326131"/>
              <a:ext cx="685800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84"/>
            <p:cNvCxnSpPr/>
            <p:nvPr/>
          </p:nvCxnSpPr>
          <p:spPr>
            <a:xfrm rot="-5400000" flipH="1">
              <a:off x="1752599" y="3352801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Shape 85"/>
            <p:cNvCxnSpPr/>
            <p:nvPr/>
          </p:nvCxnSpPr>
          <p:spPr>
            <a:xfrm rot="-5400000" flipH="1">
              <a:off x="1981199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Shape 86"/>
            <p:cNvCxnSpPr/>
            <p:nvPr/>
          </p:nvCxnSpPr>
          <p:spPr>
            <a:xfrm rot="5400000">
              <a:off x="3467099" y="3314701"/>
              <a:ext cx="6858000" cy="2286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Shape 87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Shape 88"/>
            <p:cNvCxnSpPr/>
            <p:nvPr/>
          </p:nvCxnSpPr>
          <p:spPr>
            <a:xfrm rot="5400000">
              <a:off x="4038599" y="3429001"/>
              <a:ext cx="6858000" cy="1587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Shape 89"/>
            <p:cNvCxnSpPr/>
            <p:nvPr/>
          </p:nvCxnSpPr>
          <p:spPr>
            <a:xfrm rot="-5400000" flipH="1">
              <a:off x="3886199" y="3200401"/>
              <a:ext cx="6858000" cy="45720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Shape 90"/>
            <p:cNvCxnSpPr/>
            <p:nvPr/>
          </p:nvCxnSpPr>
          <p:spPr>
            <a:xfrm rot="5400000">
              <a:off x="4000500" y="3238501"/>
              <a:ext cx="6858000" cy="381000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Shape 91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Shape 92"/>
            <p:cNvCxnSpPr/>
            <p:nvPr/>
          </p:nvCxnSpPr>
          <p:spPr>
            <a:xfrm rot="-5400000" flipH="1">
              <a:off x="3733799" y="3352800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Shape 93"/>
            <p:cNvCxnSpPr/>
            <p:nvPr/>
          </p:nvCxnSpPr>
          <p:spPr>
            <a:xfrm rot="5400000">
              <a:off x="3619499" y="3314700"/>
              <a:ext cx="6858000" cy="228600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Shape 94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 rot="-5400000" flipH="1">
              <a:off x="4751069" y="3326131"/>
              <a:ext cx="685800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Shape 96"/>
            <p:cNvCxnSpPr/>
            <p:nvPr/>
          </p:nvCxnSpPr>
          <p:spPr>
            <a:xfrm rot="-5400000" flipH="1">
              <a:off x="4343399" y="3352801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Shape 97"/>
            <p:cNvCxnSpPr/>
            <p:nvPr/>
          </p:nvCxnSpPr>
          <p:spPr>
            <a:xfrm rot="-5400000" flipH="1">
              <a:off x="4571999" y="3352801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Shape 98"/>
            <p:cNvCxnSpPr/>
            <p:nvPr/>
          </p:nvCxnSpPr>
          <p:spPr>
            <a:xfrm rot="-5400000" flipH="1">
              <a:off x="5257799" y="3352802"/>
              <a:ext cx="685800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Shape 99"/>
            <p:cNvCxnSpPr/>
            <p:nvPr/>
          </p:nvCxnSpPr>
          <p:spPr>
            <a:xfrm rot="-5400000" flipH="1">
              <a:off x="5067299" y="3238502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Shape 100"/>
            <p:cNvCxnSpPr/>
            <p:nvPr/>
          </p:nvCxnSpPr>
          <p:spPr>
            <a:xfrm rot="5400000">
              <a:off x="5219699" y="3238502"/>
              <a:ext cx="6858000" cy="381000"/>
            </a:xfrm>
            <a:prstGeom prst="straightConnector1">
              <a:avLst/>
            </a:prstGeom>
            <a:noFill/>
            <a:ln w="5080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Shape 101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Shape 102"/>
            <p:cNvCxnSpPr/>
            <p:nvPr/>
          </p:nvCxnSpPr>
          <p:spPr>
            <a:xfrm rot="5400000">
              <a:off x="5527993" y="3318196"/>
              <a:ext cx="6888479" cy="191133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Shape 103"/>
            <p:cNvCxnSpPr/>
            <p:nvPr/>
          </p:nvCxnSpPr>
          <p:spPr>
            <a:xfrm rot="5400000">
              <a:off x="4850130" y="3227072"/>
              <a:ext cx="6858000" cy="403859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Shape 104"/>
            <p:cNvCxnSpPr/>
            <p:nvPr/>
          </p:nvCxnSpPr>
          <p:spPr>
            <a:xfrm rot="-5400000" flipH="1">
              <a:off x="4751069" y="3326132"/>
              <a:ext cx="685800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Shape 105"/>
            <p:cNvCxnSpPr/>
            <p:nvPr/>
          </p:nvCxnSpPr>
          <p:spPr>
            <a:xfrm rot="5400000">
              <a:off x="5562598" y="3429001"/>
              <a:ext cx="6858002" cy="1587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Shape 106"/>
            <p:cNvCxnSpPr/>
            <p:nvPr/>
          </p:nvCxnSpPr>
          <p:spPr>
            <a:xfrm rot="5400000">
              <a:off x="2552699" y="3390900"/>
              <a:ext cx="6858000" cy="76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Shape 107"/>
            <p:cNvCxnSpPr/>
            <p:nvPr/>
          </p:nvCxnSpPr>
          <p:spPr>
            <a:xfrm rot="-5400000" flipH="1">
              <a:off x="3047999" y="3352800"/>
              <a:ext cx="6858000" cy="152399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Shape 108"/>
            <p:cNvCxnSpPr/>
            <p:nvPr/>
          </p:nvCxnSpPr>
          <p:spPr>
            <a:xfrm rot="-5400000" flipH="1">
              <a:off x="3238499" y="3238500"/>
              <a:ext cx="6858000" cy="381000"/>
            </a:xfrm>
            <a:prstGeom prst="straightConnector1">
              <a:avLst/>
            </a:prstGeom>
            <a:noFill/>
            <a:ln w="19050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Shape 109"/>
            <p:cNvCxnSpPr/>
            <p:nvPr/>
          </p:nvCxnSpPr>
          <p:spPr>
            <a:xfrm rot="5400000">
              <a:off x="2133599" y="3276600"/>
              <a:ext cx="6858000" cy="304799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 rot="-5400000" flipH="1">
              <a:off x="3148012" y="3252789"/>
              <a:ext cx="6858000" cy="352425"/>
            </a:xfrm>
            <a:prstGeom prst="straightConnector1">
              <a:avLst/>
            </a:prstGeom>
            <a:noFill/>
            <a:ln w="15875" cap="flat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Shape 111"/>
            <p:cNvCxnSpPr/>
            <p:nvPr/>
          </p:nvCxnSpPr>
          <p:spPr>
            <a:xfrm rot="5400000">
              <a:off x="3771899" y="3238500"/>
              <a:ext cx="685800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Shape 112"/>
            <p:cNvCxnSpPr/>
            <p:nvPr/>
          </p:nvCxnSpPr>
          <p:spPr>
            <a:xfrm rot="5400000">
              <a:off x="4229099" y="2933700"/>
              <a:ext cx="6858000" cy="990599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 rot="-5400000" flipH="1">
              <a:off x="1371599" y="3200403"/>
              <a:ext cx="685800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0" y="1905000"/>
            <a:ext cx="4953000" cy="3124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0" y="2057400"/>
            <a:ext cx="4801394" cy="2820987"/>
            <a:chOff x="0" y="2057400"/>
            <a:chExt cx="4801394" cy="2820987"/>
          </a:xfrm>
        </p:grpSpPr>
        <p:cxnSp>
          <p:nvCxnSpPr>
            <p:cNvPr id="119" name="Shape 119"/>
            <p:cNvCxnSpPr/>
            <p:nvPr/>
          </p:nvCxnSpPr>
          <p:spPr>
            <a:xfrm>
              <a:off x="0" y="2057400"/>
              <a:ext cx="4800600" cy="1587"/>
            </a:xfrm>
            <a:prstGeom prst="straightConnector1">
              <a:avLst/>
            </a:prstGeom>
            <a:noFill/>
            <a:ln w="19050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0" y="4876800"/>
              <a:ext cx="4800600" cy="1587"/>
            </a:xfrm>
            <a:prstGeom prst="straightConnector1">
              <a:avLst/>
            </a:prstGeom>
            <a:noFill/>
            <a:ln w="19050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Shape 121"/>
            <p:cNvCxnSpPr/>
            <p:nvPr/>
          </p:nvCxnSpPr>
          <p:spPr>
            <a:xfrm rot="5400000">
              <a:off x="3391694" y="3467099"/>
              <a:ext cx="2818605" cy="793"/>
            </a:xfrm>
            <a:prstGeom prst="straightConnector1">
              <a:avLst/>
            </a:prstGeom>
            <a:noFill/>
            <a:ln w="19050" cap="flat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599" cy="1600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DFDFD"/>
              </a:buClr>
              <a:buFont typeface="Arial"/>
              <a:buNone/>
              <a:defRPr sz="3600" b="1" i="0" u="none" strike="noStrike" cap="none" baseline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40"/>
              </a:spcBef>
              <a:buClr>
                <a:srgbClr val="ABC2C8"/>
              </a:buClr>
              <a:buFont typeface="Arial"/>
              <a:buNone/>
              <a:defRPr sz="2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00"/>
              </a:spcBef>
              <a:buClr>
                <a:srgbClr val="ABC2C8"/>
              </a:buClr>
              <a:buFont typeface="Arial"/>
              <a:buNone/>
              <a:defRPr sz="20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20"/>
              </a:spcBef>
              <a:buClr>
                <a:schemeClr val="accent6"/>
              </a:buClr>
              <a:buFont typeface="Arial"/>
              <a:buNone/>
              <a:defRPr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3600" b="1" cap="none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2245" algn="l" rtl="0">
              <a:spcBef>
                <a:spcPts val="480"/>
              </a:spcBef>
              <a:buClr>
                <a:srgbClr val="ABC2C8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548640" indent="-116840" algn="l" rtl="0">
              <a:spcBef>
                <a:spcPts val="400"/>
              </a:spcBef>
              <a:buClr>
                <a:srgbClr val="ABC2C8"/>
              </a:buClr>
              <a:buFont typeface="Arial"/>
              <a:buChar char="•"/>
              <a:defRPr sz="2000">
                <a:solidFill>
                  <a:schemeClr val="lt1"/>
                </a:solidFill>
              </a:defRPr>
            </a:lvl2pPr>
            <a:lvl3pPr marL="914400" indent="-1524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</a:defRPr>
            </a:lvl3pPr>
            <a:lvl4pPr marL="1188720" indent="-16636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1463040" indent="-170814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aseline="0">
                <a:solidFill>
                  <a:schemeClr val="lt2"/>
                </a:solidFill>
              </a:defRPr>
            </a:lvl5pPr>
            <a:lvl6pPr marL="1691640" indent="-132714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6pPr>
            <a:lvl7pPr marL="192024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7pPr>
            <a:lvl8pPr marL="2148840" indent="-132714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8pPr>
            <a:lvl9pPr marL="237744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bg>
      <p:bgPr>
        <a:gradFill>
          <a:gsLst>
            <a:gs pos="0">
              <a:srgbClr val="F6F6F6"/>
            </a:gs>
            <a:gs pos="100000">
              <a:srgbClr val="59595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131"/>
          <p:cNvGrpSpPr/>
          <p:nvPr/>
        </p:nvGrpSpPr>
        <p:grpSpPr>
          <a:xfrm>
            <a:off x="0" y="-30477"/>
            <a:ext cx="9067799" cy="4846320"/>
            <a:chOff x="0" y="-30476"/>
            <a:chExt cx="9067799" cy="4526277"/>
          </a:xfrm>
        </p:grpSpPr>
        <p:cxnSp>
          <p:nvCxnSpPr>
            <p:cNvPr id="132" name="Shape 132"/>
            <p:cNvCxnSpPr/>
            <p:nvPr/>
          </p:nvCxnSpPr>
          <p:spPr>
            <a:xfrm rot="-5400000" flipH="1">
              <a:off x="-271664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Shape 133"/>
            <p:cNvCxnSpPr/>
            <p:nvPr/>
          </p:nvCxnSpPr>
          <p:spPr>
            <a:xfrm rot="-5400000" flipH="1">
              <a:off x="-462164" y="2051911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 rot="5400000">
              <a:off x="-309764" y="2051911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Shape 135"/>
            <p:cNvCxnSpPr/>
            <p:nvPr/>
          </p:nvCxnSpPr>
          <p:spPr>
            <a:xfrm rot="5400000">
              <a:off x="-2062365" y="2128111"/>
              <a:ext cx="4505730" cy="2286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Shape 136"/>
            <p:cNvCxnSpPr/>
            <p:nvPr/>
          </p:nvCxnSpPr>
          <p:spPr>
            <a:xfrm rot="-5400000" flipH="1">
              <a:off x="-2138564" y="2128111"/>
              <a:ext cx="4505730" cy="2286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Shape 137"/>
            <p:cNvCxnSpPr/>
            <p:nvPr/>
          </p:nvCxnSpPr>
          <p:spPr>
            <a:xfrm rot="-5400000" flipH="1">
              <a:off x="-195464" y="1785211"/>
              <a:ext cx="4505730" cy="9144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 rot="-5400000" flipH="1">
              <a:off x="-1643265" y="2013811"/>
              <a:ext cx="4505730" cy="45720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 rot="5400000">
              <a:off x="-1528964" y="2051911"/>
              <a:ext cx="4505730" cy="381000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 rot="-5400000" flipH="1">
              <a:off x="-957465" y="2013811"/>
              <a:ext cx="450573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 rot="-5400000" flipH="1">
              <a:off x="-1948064" y="2090011"/>
              <a:ext cx="450573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Shape 142"/>
            <p:cNvCxnSpPr/>
            <p:nvPr/>
          </p:nvCxnSpPr>
          <p:spPr>
            <a:xfrm rot="-5400000" flipH="1">
              <a:off x="-652664" y="2166210"/>
              <a:ext cx="4505730" cy="152401"/>
            </a:xfrm>
            <a:prstGeom prst="straightConnector1">
              <a:avLst/>
            </a:prstGeom>
            <a:noFill/>
            <a:ln w="5715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Shape 143"/>
            <p:cNvCxnSpPr/>
            <p:nvPr/>
          </p:nvCxnSpPr>
          <p:spPr>
            <a:xfrm rot="-5400000" flipH="1">
              <a:off x="-164326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 rot="5400000">
              <a:off x="-555509" y="1535656"/>
              <a:ext cx="4505730" cy="141351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Shape 146"/>
            <p:cNvCxnSpPr/>
            <p:nvPr/>
          </p:nvCxnSpPr>
          <p:spPr>
            <a:xfrm rot="5400000">
              <a:off x="34087" y="2090963"/>
              <a:ext cx="4505730" cy="302895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Shape 147"/>
            <p:cNvCxnSpPr/>
            <p:nvPr/>
          </p:nvCxnSpPr>
          <p:spPr>
            <a:xfrm rot="5400000">
              <a:off x="261735" y="2090011"/>
              <a:ext cx="450573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Shape 148"/>
            <p:cNvCxnSpPr/>
            <p:nvPr/>
          </p:nvCxnSpPr>
          <p:spPr>
            <a:xfrm rot="5400000">
              <a:off x="-679334" y="2040481"/>
              <a:ext cx="4505730" cy="403859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Shape 149"/>
            <p:cNvCxnSpPr/>
            <p:nvPr/>
          </p:nvCxnSpPr>
          <p:spPr>
            <a:xfrm rot="-5400000" flipH="1">
              <a:off x="-1467052" y="2066199"/>
              <a:ext cx="4505730" cy="352425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Shape 150"/>
            <p:cNvCxnSpPr/>
            <p:nvPr/>
          </p:nvCxnSpPr>
          <p:spPr>
            <a:xfrm rot="-5400000" flipH="1">
              <a:off x="-778395" y="2139541"/>
              <a:ext cx="450573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Shape 151"/>
            <p:cNvCxnSpPr/>
            <p:nvPr/>
          </p:nvCxnSpPr>
          <p:spPr>
            <a:xfrm rot="-5400000" flipH="1">
              <a:off x="-118606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Shape 152"/>
            <p:cNvCxnSpPr/>
            <p:nvPr/>
          </p:nvCxnSpPr>
          <p:spPr>
            <a:xfrm rot="-5400000" flipH="1">
              <a:off x="-95746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Shape 153"/>
            <p:cNvCxnSpPr/>
            <p:nvPr/>
          </p:nvCxnSpPr>
          <p:spPr>
            <a:xfrm rot="-5400000" flipH="1">
              <a:off x="2242934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Shape 154"/>
            <p:cNvCxnSpPr/>
            <p:nvPr/>
          </p:nvCxnSpPr>
          <p:spPr>
            <a:xfrm rot="-5400000" flipH="1">
              <a:off x="2052434" y="2051911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Shape 155"/>
            <p:cNvCxnSpPr/>
            <p:nvPr/>
          </p:nvCxnSpPr>
          <p:spPr>
            <a:xfrm rot="5400000">
              <a:off x="2204834" y="2051911"/>
              <a:ext cx="4505730" cy="381000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Shape 156"/>
            <p:cNvCxnSpPr/>
            <p:nvPr/>
          </p:nvCxnSpPr>
          <p:spPr>
            <a:xfrm rot="5400000">
              <a:off x="452235" y="2128111"/>
              <a:ext cx="4505730" cy="2286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-5400000" flipH="1">
              <a:off x="376035" y="2128111"/>
              <a:ext cx="4505730" cy="2286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rot="5400000">
              <a:off x="1023735" y="2242138"/>
              <a:ext cx="4505730" cy="1587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 rot="-5400000" flipH="1">
              <a:off x="871335" y="2013811"/>
              <a:ext cx="4505730" cy="457200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5400000">
              <a:off x="985636" y="2051911"/>
              <a:ext cx="4505730" cy="381000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-5400000" flipH="1">
              <a:off x="1557135" y="2013811"/>
              <a:ext cx="450573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 rot="-5400000" flipH="1">
              <a:off x="566535" y="2090011"/>
              <a:ext cx="450573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 rot="-5400000" flipH="1">
              <a:off x="1861936" y="2166210"/>
              <a:ext cx="4505730" cy="152401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-5400000" flipH="1">
              <a:off x="87133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 rot="5400000">
              <a:off x="147435" y="2128111"/>
              <a:ext cx="4505730" cy="228600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Shape 166"/>
            <p:cNvCxnSpPr/>
            <p:nvPr/>
          </p:nvCxnSpPr>
          <p:spPr>
            <a:xfrm rot="5400000">
              <a:off x="1959090" y="1535656"/>
              <a:ext cx="4505730" cy="141351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Shape 167"/>
            <p:cNvCxnSpPr/>
            <p:nvPr/>
          </p:nvCxnSpPr>
          <p:spPr>
            <a:xfrm rot="5400000">
              <a:off x="2548687" y="2090963"/>
              <a:ext cx="4505730" cy="302895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 rot="5400000">
              <a:off x="2776334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Shape 169"/>
            <p:cNvCxnSpPr/>
            <p:nvPr/>
          </p:nvCxnSpPr>
          <p:spPr>
            <a:xfrm rot="5400000">
              <a:off x="1835265" y="2040481"/>
              <a:ext cx="4505730" cy="403859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Shape 170"/>
            <p:cNvCxnSpPr/>
            <p:nvPr/>
          </p:nvCxnSpPr>
          <p:spPr>
            <a:xfrm rot="-5400000" flipH="1">
              <a:off x="1047547" y="2066199"/>
              <a:ext cx="4505730" cy="352425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Shape 171"/>
            <p:cNvCxnSpPr/>
            <p:nvPr/>
          </p:nvCxnSpPr>
          <p:spPr>
            <a:xfrm rot="-5400000" flipH="1">
              <a:off x="1736204" y="2139541"/>
              <a:ext cx="450573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Shape 172"/>
            <p:cNvCxnSpPr/>
            <p:nvPr/>
          </p:nvCxnSpPr>
          <p:spPr>
            <a:xfrm rot="-5400000" flipH="1">
              <a:off x="1328534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Shape 173"/>
            <p:cNvCxnSpPr/>
            <p:nvPr/>
          </p:nvCxnSpPr>
          <p:spPr>
            <a:xfrm rot="-5400000" flipH="1">
              <a:off x="1557134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Shape 174"/>
            <p:cNvCxnSpPr/>
            <p:nvPr/>
          </p:nvCxnSpPr>
          <p:spPr>
            <a:xfrm rot="-5400000" flipH="1">
              <a:off x="3919334" y="2166211"/>
              <a:ext cx="4505730" cy="152399"/>
            </a:xfrm>
            <a:prstGeom prst="straightConnector1">
              <a:avLst/>
            </a:prstGeom>
            <a:noFill/>
            <a:ln w="5715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Shape 175"/>
            <p:cNvCxnSpPr/>
            <p:nvPr/>
          </p:nvCxnSpPr>
          <p:spPr>
            <a:xfrm rot="-5400000" flipH="1">
              <a:off x="3271636" y="2051911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Shape 176"/>
            <p:cNvCxnSpPr/>
            <p:nvPr/>
          </p:nvCxnSpPr>
          <p:spPr>
            <a:xfrm rot="5400000">
              <a:off x="3881234" y="2051911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Shape 177"/>
            <p:cNvCxnSpPr/>
            <p:nvPr/>
          </p:nvCxnSpPr>
          <p:spPr>
            <a:xfrm rot="5400000">
              <a:off x="3004936" y="2090011"/>
              <a:ext cx="4505729" cy="304799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-5400000" flipH="1">
              <a:off x="2242935" y="2013812"/>
              <a:ext cx="450573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-5400000" flipH="1">
              <a:off x="3538336" y="2166211"/>
              <a:ext cx="4505730" cy="152401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5400000">
              <a:off x="3822180" y="1535656"/>
              <a:ext cx="4505730" cy="141351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5400000">
              <a:off x="4225087" y="2090964"/>
              <a:ext cx="4505730" cy="302895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5400000">
              <a:off x="4071734" y="2090011"/>
              <a:ext cx="4505730" cy="3047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5400000">
              <a:off x="3565004" y="2040481"/>
              <a:ext cx="4505730" cy="403859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Shape 184"/>
            <p:cNvCxnSpPr/>
            <p:nvPr/>
          </p:nvCxnSpPr>
          <p:spPr>
            <a:xfrm rot="-5400000" flipH="1">
              <a:off x="3412604" y="2139541"/>
              <a:ext cx="450573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Shape 185"/>
            <p:cNvCxnSpPr/>
            <p:nvPr/>
          </p:nvCxnSpPr>
          <p:spPr>
            <a:xfrm rot="-5400000" flipH="1">
              <a:off x="2928734" y="2166211"/>
              <a:ext cx="4505730" cy="152399"/>
            </a:xfrm>
            <a:prstGeom prst="straightConnector1">
              <a:avLst/>
            </a:prstGeom>
            <a:noFill/>
            <a:ln w="57150" cap="flat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Shape 186"/>
            <p:cNvCxnSpPr/>
            <p:nvPr/>
          </p:nvCxnSpPr>
          <p:spPr>
            <a:xfrm rot="-5400000" flipH="1">
              <a:off x="3081134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Shape 187"/>
            <p:cNvCxnSpPr/>
            <p:nvPr/>
          </p:nvCxnSpPr>
          <p:spPr>
            <a:xfrm rot="5400000">
              <a:off x="4643235" y="2128111"/>
              <a:ext cx="4505730" cy="228600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Shape 188"/>
            <p:cNvCxnSpPr/>
            <p:nvPr/>
          </p:nvCxnSpPr>
          <p:spPr>
            <a:xfrm rot="-5400000" flipH="1">
              <a:off x="4643233" y="2128111"/>
              <a:ext cx="4505730" cy="2286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Shape 189"/>
            <p:cNvCxnSpPr/>
            <p:nvPr/>
          </p:nvCxnSpPr>
          <p:spPr>
            <a:xfrm rot="5400000">
              <a:off x="5214735" y="2242139"/>
              <a:ext cx="4505730" cy="1587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Shape 190"/>
            <p:cNvCxnSpPr/>
            <p:nvPr/>
          </p:nvCxnSpPr>
          <p:spPr>
            <a:xfrm rot="-5400000" flipH="1">
              <a:off x="5062335" y="2013811"/>
              <a:ext cx="4505730" cy="457200"/>
            </a:xfrm>
            <a:prstGeom prst="straightConnector1">
              <a:avLst/>
            </a:prstGeom>
            <a:noFill/>
            <a:ln w="9525" cap="flat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 rot="5400000">
              <a:off x="5176636" y="2051911"/>
              <a:ext cx="4505730" cy="381000"/>
            </a:xfrm>
            <a:prstGeom prst="straightConnector1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Shape 192"/>
            <p:cNvCxnSpPr/>
            <p:nvPr/>
          </p:nvCxnSpPr>
          <p:spPr>
            <a:xfrm rot="-5400000" flipH="1">
              <a:off x="5748134" y="2013812"/>
              <a:ext cx="450573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Shape 193"/>
            <p:cNvCxnSpPr/>
            <p:nvPr/>
          </p:nvCxnSpPr>
          <p:spPr>
            <a:xfrm rot="-5400000" flipH="1">
              <a:off x="490993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 rot="5400000">
              <a:off x="4795635" y="2128111"/>
              <a:ext cx="4505730" cy="228600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Shape 195"/>
            <p:cNvCxnSpPr/>
            <p:nvPr/>
          </p:nvCxnSpPr>
          <p:spPr>
            <a:xfrm rot="-5400000" flipH="1">
              <a:off x="5390947" y="2066199"/>
              <a:ext cx="4505730" cy="352425"/>
            </a:xfrm>
            <a:prstGeom prst="straightConnector1">
              <a:avLst/>
            </a:prstGeom>
            <a:noFill/>
            <a:ln w="15875" cap="flat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Shape 196"/>
            <p:cNvCxnSpPr/>
            <p:nvPr/>
          </p:nvCxnSpPr>
          <p:spPr>
            <a:xfrm rot="-5400000" flipH="1">
              <a:off x="5927205" y="2139541"/>
              <a:ext cx="450573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Shape 197"/>
            <p:cNvCxnSpPr/>
            <p:nvPr/>
          </p:nvCxnSpPr>
          <p:spPr>
            <a:xfrm rot="-5400000" flipH="1">
              <a:off x="551953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Shape 198"/>
            <p:cNvCxnSpPr/>
            <p:nvPr/>
          </p:nvCxnSpPr>
          <p:spPr>
            <a:xfrm rot="-5400000" flipH="1">
              <a:off x="5748135" y="2166211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Shape 199"/>
            <p:cNvCxnSpPr/>
            <p:nvPr/>
          </p:nvCxnSpPr>
          <p:spPr>
            <a:xfrm rot="-5400000" flipH="1">
              <a:off x="6433935" y="2166212"/>
              <a:ext cx="4505730" cy="152399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Shape 200"/>
            <p:cNvCxnSpPr/>
            <p:nvPr/>
          </p:nvCxnSpPr>
          <p:spPr>
            <a:xfrm rot="-5400000" flipH="1">
              <a:off x="6243435" y="2051912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Shape 201"/>
            <p:cNvCxnSpPr/>
            <p:nvPr/>
          </p:nvCxnSpPr>
          <p:spPr>
            <a:xfrm rot="5400000">
              <a:off x="6395835" y="2051912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Shape 202"/>
            <p:cNvCxnSpPr/>
            <p:nvPr/>
          </p:nvCxnSpPr>
          <p:spPr>
            <a:xfrm rot="-5400000" flipH="1">
              <a:off x="6052935" y="2166211"/>
              <a:ext cx="4505730" cy="152401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Shape 203"/>
            <p:cNvCxnSpPr/>
            <p:nvPr/>
          </p:nvCxnSpPr>
          <p:spPr>
            <a:xfrm rot="5400000">
              <a:off x="6709356" y="2136833"/>
              <a:ext cx="4525754" cy="191133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 rot="5400000">
              <a:off x="6026264" y="2040482"/>
              <a:ext cx="4505730" cy="403859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 rot="-5400000" flipH="1">
              <a:off x="5927205" y="2139542"/>
              <a:ext cx="4505730" cy="20574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Shape 206"/>
            <p:cNvCxnSpPr/>
            <p:nvPr/>
          </p:nvCxnSpPr>
          <p:spPr>
            <a:xfrm rot="5400000">
              <a:off x="6738733" y="2242140"/>
              <a:ext cx="4505732" cy="1587"/>
            </a:xfrm>
            <a:prstGeom prst="straightConnector1">
              <a:avLst/>
            </a:prstGeom>
            <a:noFill/>
            <a:ln w="1587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Shape 207"/>
            <p:cNvCxnSpPr/>
            <p:nvPr/>
          </p:nvCxnSpPr>
          <p:spPr>
            <a:xfrm rot="5400000">
              <a:off x="3728834" y="2204311"/>
              <a:ext cx="4505730" cy="76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Shape 208"/>
            <p:cNvCxnSpPr/>
            <p:nvPr/>
          </p:nvCxnSpPr>
          <p:spPr>
            <a:xfrm rot="-5400000" flipH="1">
              <a:off x="4224134" y="2166211"/>
              <a:ext cx="4505730" cy="152399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Shape 209"/>
            <p:cNvCxnSpPr/>
            <p:nvPr/>
          </p:nvCxnSpPr>
          <p:spPr>
            <a:xfrm rot="-5400000" flipH="1">
              <a:off x="4414634" y="2051911"/>
              <a:ext cx="4505730" cy="381000"/>
            </a:xfrm>
            <a:prstGeom prst="straightConnector1">
              <a:avLst/>
            </a:prstGeom>
            <a:noFill/>
            <a:ln w="19050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Shape 210"/>
            <p:cNvCxnSpPr/>
            <p:nvPr/>
          </p:nvCxnSpPr>
          <p:spPr>
            <a:xfrm rot="5400000">
              <a:off x="3309734" y="2090011"/>
              <a:ext cx="4505730" cy="304799"/>
            </a:xfrm>
            <a:prstGeom prst="straightConnector1">
              <a:avLst/>
            </a:prstGeom>
            <a:noFill/>
            <a:ln w="47625" cap="flat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Shape 211"/>
            <p:cNvCxnSpPr/>
            <p:nvPr/>
          </p:nvCxnSpPr>
          <p:spPr>
            <a:xfrm rot="-5400000" flipH="1">
              <a:off x="4324148" y="2066199"/>
              <a:ext cx="4505730" cy="352425"/>
            </a:xfrm>
            <a:prstGeom prst="straightConnector1">
              <a:avLst/>
            </a:prstGeom>
            <a:noFill/>
            <a:ln w="15875" cap="flat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Shape 212"/>
            <p:cNvCxnSpPr/>
            <p:nvPr/>
          </p:nvCxnSpPr>
          <p:spPr>
            <a:xfrm rot="5400000">
              <a:off x="4948035" y="2051911"/>
              <a:ext cx="4505730" cy="38100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Shape 213"/>
            <p:cNvCxnSpPr/>
            <p:nvPr/>
          </p:nvCxnSpPr>
          <p:spPr>
            <a:xfrm rot="5400000">
              <a:off x="5405235" y="1747112"/>
              <a:ext cx="4505730" cy="990599"/>
            </a:xfrm>
            <a:prstGeom prst="straightConnector1">
              <a:avLst/>
            </a:prstGeom>
            <a:noFill/>
            <a:ln w="28575" cap="flat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Shape 214"/>
            <p:cNvCxnSpPr/>
            <p:nvPr/>
          </p:nvCxnSpPr>
          <p:spPr>
            <a:xfrm rot="-5400000" flipH="1">
              <a:off x="2547735" y="2013813"/>
              <a:ext cx="4505730" cy="457199"/>
            </a:xfrm>
            <a:prstGeom prst="straightConnector1">
              <a:avLst/>
            </a:prstGeom>
            <a:noFill/>
            <a:ln w="38100" cap="flat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5" name="Shape 215"/>
          <p:cNvSpPr/>
          <p:nvPr/>
        </p:nvSpPr>
        <p:spPr>
          <a:xfrm>
            <a:off x="0" y="4311167"/>
            <a:ext cx="9144000" cy="1904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16" name="Shape 216"/>
          <p:cNvCxnSpPr/>
          <p:nvPr/>
        </p:nvCxnSpPr>
        <p:spPr>
          <a:xfrm>
            <a:off x="0" y="4387367"/>
            <a:ext cx="9144000" cy="1587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Shape 217"/>
          <p:cNvCxnSpPr/>
          <p:nvPr/>
        </p:nvCxnSpPr>
        <p:spPr>
          <a:xfrm>
            <a:off x="0" y="6138380"/>
            <a:ext cx="9144000" cy="1587"/>
          </a:xfrm>
          <a:prstGeom prst="straightConnector1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799" cy="414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446356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DFDFD"/>
              </a:buClr>
              <a:buNone/>
              <a:defRPr sz="3600" b="1" cap="none">
                <a:solidFill>
                  <a:srgbClr val="FDFDFD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B6F"/>
            </a:gs>
            <a:gs pos="100000">
              <a:srgbClr val="00151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49352" y="137159"/>
            <a:ext cx="8869679" cy="6583680"/>
          </a:xfrm>
          <a:prstGeom prst="rect">
            <a:avLst/>
          </a:prstGeom>
          <a:noFill/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DFDFD"/>
              </a:buClr>
              <a:buFont typeface="Arial"/>
              <a:buNone/>
              <a:defRPr sz="3600" b="1" i="0" u="none" strike="noStrike" cap="none" baseline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82245" algn="l" rtl="0">
              <a:spcBef>
                <a:spcPts val="480"/>
              </a:spcBef>
              <a:buClr>
                <a:srgbClr val="ABC2C8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48640" marR="0" indent="-116840" algn="l" rtl="0">
              <a:spcBef>
                <a:spcPts val="400"/>
              </a:spcBef>
              <a:buClr>
                <a:srgbClr val="ABC2C8"/>
              </a:buClr>
              <a:buFont typeface="Arial"/>
              <a:buChar char="•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-152400" algn="l" rtl="0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88720" marR="0" indent="-166369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63040" marR="0" indent="-170814" algn="l" rtl="0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91640" marR="0" indent="-132714" algn="l" rtl="0">
              <a:spcBef>
                <a:spcPts val="320"/>
              </a:spcBef>
              <a:buClr>
                <a:schemeClr val="accent5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48840" marR="0" indent="-132714" algn="l" rtl="0">
              <a:spcBef>
                <a:spcPts val="320"/>
              </a:spcBef>
              <a:buClr>
                <a:schemeClr val="accent3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77440" marR="0" indent="-132714" algn="l" rtl="0">
              <a:spcBef>
                <a:spcPts val="320"/>
              </a:spcBef>
              <a:buClr>
                <a:schemeClr val="accent6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831123" y="6312407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1240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s.org/portal/acs/corg/content?_nfpb=true&amp;_pageLabel=PP_ARTICLEMAIN&amp;node_id=841&amp;content_id=CNBP_029800&amp;use_sec=true&amp;sec_url_var=region1&amp;__uuid=98323f33-fa1e-46fb-9733-65660880998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xkcd.com/1039/" TargetMode="External"/><Relationship Id="rId4" Type="http://schemas.openxmlformats.org/officeDocument/2006/relationships/hyperlink" Target="http://www.inchem.org/documents/sids/sids/7870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599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lvl="0">
              <a:buClr>
                <a:srgbClr val="FDFDFD"/>
              </a:buClr>
              <a:buSzPct val="25000"/>
              <a:buFont typeface="Arial"/>
              <a:buNone/>
            </a:pPr>
            <a:r>
              <a:rPr lang="en" sz="4400">
                <a:solidFill>
                  <a:schemeClr val="dk1"/>
                </a:solidFill>
              </a:rPr>
              <a:t>Linalool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59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>
              <a:buClr>
                <a:srgbClr val="ABC2C8"/>
              </a:buClr>
              <a:buSzPct val="25000"/>
              <a:buFont typeface="Arial"/>
              <a:buNone/>
            </a:pPr>
            <a:r>
              <a:rPr lang="en">
                <a:solidFill>
                  <a:srgbClr val="F8F490"/>
                </a:solidFill>
              </a:rPr>
              <a:t>By: Jason &amp; Raquel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DFDFD"/>
              </a:buClr>
              <a:buSzPct val="25000"/>
              <a:buFont typeface="Arial"/>
              <a:buNone/>
            </a:pPr>
            <a:r>
              <a:rPr lang="en" sz="3250" b="1" i="0" u="none" strike="noStrike" cap="none" baseline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What’s truly important… plus a picture of the molecule</a:t>
            </a:r>
          </a:p>
        </p:txBody>
      </p:sp>
      <p:sp>
        <p:nvSpPr>
          <p:cNvPr id="290" name="Shape 290"/>
          <p:cNvSpPr/>
          <p:nvPr/>
        </p:nvSpPr>
        <p:spPr>
          <a:xfrm>
            <a:off x="533400" y="2514600"/>
            <a:ext cx="3568700" cy="337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533400" y="2514600"/>
            <a:ext cx="3568699" cy="33782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4267200" y="2895600"/>
            <a:ext cx="45525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DFD"/>
              </a:buClr>
              <a:buSzPct val="25000"/>
              <a:buFont typeface="Arial"/>
              <a:buNone/>
            </a:pPr>
            <a:r>
              <a:rPr lang="en" sz="6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Linalool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640"/>
              </a:spcBef>
              <a:buClr>
                <a:srgbClr val="ABC2C8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Chemical Formula: C</a:t>
            </a:r>
            <a:r>
              <a:rPr lang="en" sz="32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lang="en" sz="32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OH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ABC2C8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Molar Mass: 154.25 g/mol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ABC2C8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Density: 858 kg/m</a:t>
            </a:r>
            <a:r>
              <a:rPr lang="en" sz="3200" b="0" i="0" u="none" strike="noStrike" cap="none" baseline="30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ABC2C8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Melting Point: &lt;20°C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ABC2C8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Boiling Point: 198-199°C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ABC2C8"/>
              </a:buClr>
              <a:buSzPct val="98958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Water Solubility: 854 mg/l (23.5 °C) – 1589 mg/l (25 °C)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DFD"/>
              </a:buClr>
              <a:buSzPct val="25000"/>
              <a:buFont typeface="Arial"/>
              <a:buNone/>
            </a:pPr>
            <a:r>
              <a:rPr lang="en" sz="60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Linalool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4648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F5ED59"/>
                </a:solidFill>
                <a:latin typeface="Arial"/>
                <a:ea typeface="Arial"/>
                <a:cs typeface="Arial"/>
                <a:sym typeface="Arial"/>
              </a:rPr>
              <a:t>First synthesized by F. Tiemann in 1898.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F5ED59"/>
                </a:solidFill>
                <a:latin typeface="Arial"/>
                <a:ea typeface="Arial"/>
                <a:cs typeface="Arial"/>
                <a:sym typeface="Arial"/>
              </a:rPr>
              <a:t> Naturally occurring Terpene Alcohol chemical found in many flowers and spice plants.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F5ED59"/>
                </a:solidFill>
                <a:latin typeface="Arial"/>
                <a:ea typeface="Arial"/>
                <a:cs typeface="Arial"/>
                <a:sym typeface="Arial"/>
              </a:rPr>
              <a:t>Linalool is used as a scent in 60–80% of perfumed hygiene products and cleaning agents.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rgbClr val="F5ED59"/>
                </a:solidFill>
                <a:latin typeface="Arial"/>
                <a:ea typeface="Arial"/>
                <a:cs typeface="Arial"/>
                <a:sym typeface="Arial"/>
              </a:rPr>
              <a:t>Linalool when oxidized can cause allergic reactions such as eczema.</a:t>
            </a:r>
          </a:p>
        </p:txBody>
      </p:sp>
      <p:sp>
        <p:nvSpPr>
          <p:cNvPr id="305" name="Shape 305"/>
          <p:cNvSpPr/>
          <p:nvPr/>
        </p:nvSpPr>
        <p:spPr>
          <a:xfrm>
            <a:off x="5121517" y="4114800"/>
            <a:ext cx="3203331" cy="24024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6" name="Shape 306"/>
          <p:cNvSpPr/>
          <p:nvPr/>
        </p:nvSpPr>
        <p:spPr>
          <a:xfrm>
            <a:off x="5086350" y="1485900"/>
            <a:ext cx="3238500" cy="2428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5181600" y="3733800"/>
            <a:ext cx="3124200" cy="22603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DFD"/>
              </a:buClr>
              <a:buSzPct val="25000"/>
              <a:buFont typeface="Arial"/>
              <a:buNone/>
            </a:pPr>
            <a:r>
              <a:rPr lang="en" sz="5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Linalool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5343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Linalool is also a source of Vitamin E and can be used for killing insects such as fleas and cockroaches. 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Akio Nakamura along with other scientists at the University of Tokyo claimed that Linalool can reduce stress in lab rats.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shows potential of producing fragrances that can soothe stress.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Inhaling Linalool can also return                                          genes that go into overdrive                                          during stress such as neutrophils                                                              and lymphocytes back to normal. 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DFDFD"/>
              </a:buClr>
              <a:buSzPct val="25000"/>
              <a:buFont typeface="Arial"/>
              <a:buNone/>
            </a:pPr>
            <a:r>
              <a:rPr lang="en" sz="5400" b="1" i="0" u="none" strike="noStrike" cap="none" baseline="0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Work Cited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n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http://portal.acs.org/portal/acs/corg/content?_nfpb=true&amp;_pageLabel=PP_ARTICLEMAIN&amp;node_id=841&amp;content_id=CNBP_029800&amp;use_sec=true&amp;sec_url_var=region1&amp;__uuid=98323f33-fa1e-46fb-9733-656608809989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http://www.inchem.org/documents/sids/sids/78706.pdf</a:t>
            </a:r>
          </a:p>
          <a:p>
            <a:pPr marL="274320" marR="0" lvl="0" indent="-274320" algn="l" rtl="0">
              <a:spcBef>
                <a:spcPts val="480"/>
              </a:spcBef>
              <a:buClr>
                <a:srgbClr val="ABC2C8"/>
              </a:buClr>
              <a:buSzPct val="100694"/>
              <a:buFont typeface="Arial"/>
              <a:buChar char="•"/>
            </a:pPr>
            <a:r>
              <a:rPr lang="en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http://xkcd.com/1039/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/>
      <vt:lpstr/>
      <vt:lpstr>Linalool</vt:lpstr>
      <vt:lpstr>What’s truly important… plus a picture of the molecule</vt:lpstr>
      <vt:lpstr>Linalool</vt:lpstr>
      <vt:lpstr>Linalool</vt:lpstr>
      <vt:lpstr>Linalool</vt:lpstr>
      <vt:lpstr>Work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Linalool</dc:title>
  <dc:creator>Jason's</dc:creator>
  <cp:lastModifiedBy>Silva</cp:lastModifiedBy>
  <cp:revision>1</cp:revision>
  <dcterms:modified xsi:type="dcterms:W3CDTF">2012-04-23T14:43:00Z</dcterms:modified>
</cp:coreProperties>
</file>